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57" r:id="rId4"/>
    <p:sldId id="274" r:id="rId5"/>
    <p:sldId id="273" r:id="rId6"/>
    <p:sldId id="304" r:id="rId7"/>
    <p:sldId id="305" r:id="rId8"/>
    <p:sldId id="260" r:id="rId9"/>
    <p:sldId id="275" r:id="rId10"/>
    <p:sldId id="276" r:id="rId11"/>
    <p:sldId id="277" r:id="rId12"/>
    <p:sldId id="279" r:id="rId13"/>
    <p:sldId id="280" r:id="rId14"/>
    <p:sldId id="278" r:id="rId15"/>
    <p:sldId id="285" r:id="rId16"/>
    <p:sldId id="265" r:id="rId17"/>
    <p:sldId id="261" r:id="rId18"/>
    <p:sldId id="282" r:id="rId19"/>
    <p:sldId id="263" r:id="rId20"/>
    <p:sldId id="281" r:id="rId21"/>
    <p:sldId id="264" r:id="rId22"/>
    <p:sldId id="284" r:id="rId23"/>
    <p:sldId id="297" r:id="rId24"/>
    <p:sldId id="266" r:id="rId25"/>
    <p:sldId id="286" r:id="rId26"/>
    <p:sldId id="288" r:id="rId27"/>
    <p:sldId id="290" r:id="rId28"/>
    <p:sldId id="293" r:id="rId29"/>
    <p:sldId id="296" r:id="rId30"/>
    <p:sldId id="307" r:id="rId31"/>
    <p:sldId id="301" r:id="rId32"/>
    <p:sldId id="302" r:id="rId33"/>
    <p:sldId id="306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87651" autoAdjust="0"/>
  </p:normalViewPr>
  <p:slideViewPr>
    <p:cSldViewPr snapToGrid="0">
      <p:cViewPr varScale="1">
        <p:scale>
          <a:sx n="97" d="100"/>
          <a:sy n="97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9E5071-3B25-42E1-80AD-4441C69FB47D}" type="datetimeFigureOut">
              <a:rPr lang="hu-HU" smtClean="0"/>
              <a:pPr/>
              <a:t>2026. 01. 20.</a:t>
            </a:fld>
            <a:endParaRPr lang="hu-H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495260D-70BF-4DA4-9FB7-4DFB893DF0C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532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96366-9DF3-42D9-99A5-C0F866D41077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Narancssárgával a soros kommunikációt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kékkel az I2C-t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lilával az SPI-t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pirossal pedig a motorvezérlőknek küldött </a:t>
            </a:r>
            <a:r>
              <a:rPr lang="hu-HU" dirty="0"/>
              <a:t>lépés impulzusokat </a:t>
            </a:r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és az azok által kiküldött modulált tápfeszültséget jelöltem. 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575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57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5161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160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CC7-980D-B141-B2D8-95BE0998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82C2-D74C-C06E-D2F2-939D1A59C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766C-BE44-D7B8-F55F-15355E135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DC3-CC5A-42A6-8BA9-44BEF8EB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6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901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727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5187-B0B5-4D75-9900-1332C9FCA16B}" type="datetime1">
              <a:rPr lang="hu-HU" smtClean="0"/>
              <a:t>2026. 01. 20.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5B27-43EB-4BC5-9E69-DC8E727F99B1}" type="datetime1">
              <a:rPr lang="hu-HU" smtClean="0"/>
              <a:t>2026. 01. 20.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3F33-A1B8-464D-B218-B1851FD74B32}" type="datetime1">
              <a:rPr lang="hu-HU" smtClean="0"/>
              <a:t>2026. 01. 20.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F68E-128F-47CD-86B3-49D3A364DF80}" type="datetime1">
              <a:rPr lang="hu-HU" smtClean="0"/>
              <a:t>2026. 01. 20.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D26E-0711-4196-B04D-05C57FA23373}" type="datetime1">
              <a:rPr lang="hu-HU" smtClean="0"/>
              <a:t>2026. 01. 20.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C29CB-B452-44CA-8C0E-61BB829E7A0C}" type="datetime1">
              <a:rPr lang="hu-HU" smtClean="0"/>
              <a:t>2026. 01. 20.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5211-0065-4E71-9867-974C8B524880}" type="datetime1">
              <a:rPr lang="hu-HU" smtClean="0"/>
              <a:t>2026. 01. 20.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AB59-A213-4A62-937A-7A770286D4B1}" type="datetime1">
              <a:rPr lang="hu-HU" smtClean="0"/>
              <a:t>2026. 01. 20.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A1A7-8755-417E-8D32-8FD45D4DF110}" type="datetime1">
              <a:rPr lang="hu-HU" smtClean="0"/>
              <a:t>2026. 01. 20.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FF1C-7ED4-47CE-B213-1A765C96C835}" type="datetime1">
              <a:rPr lang="hu-HU" smtClean="0"/>
              <a:t>2026. 01. 20.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76E8A-91E2-4620-96E8-E7334DF79350}" type="datetime1">
              <a:rPr lang="hu-HU" smtClean="0"/>
              <a:t>2026. 01. 20.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610F3ED-4237-41DB-9C94-EB11D7BB3CD8}" type="datetime1">
              <a:rPr lang="hu-HU" smtClean="0"/>
              <a:t>2026. 01. 20.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E3E937-67EB-4C28-87C2-34258DECF31E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sdiandris01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 fontScale="90000"/>
          </a:bodyPr>
          <a:lstStyle/>
          <a:p>
            <a:pPr algn="l"/>
            <a:r>
              <a:rPr lang="hu-H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sasdiandris01@gmail.com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60A6-6AFF-3C42-D0C2-6B6512DAAA2D}"/>
              </a:ext>
            </a:extLst>
          </p:cNvPr>
          <p:cNvSpPr txBox="1"/>
          <p:nvPr/>
        </p:nvSpPr>
        <p:spPr>
          <a:xfrm>
            <a:off x="0" y="2992336"/>
            <a:ext cx="595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nematic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viroment</a:t>
            </a:r>
            <a:endParaRPr lang="hu-HU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1C50C-2829-B7BE-E53D-C3BCC84C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443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Calibri" panose="020F0502020204030204" pitchFamily="34" charset="0"/>
              </a:rPr>
              <a:t>Szöggyorsulás ~ nyomaték!!!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16498E-A15A-6659-C334-CC3F767822DC}"/>
              </a:ext>
            </a:extLst>
          </p:cNvPr>
          <p:cNvCxnSpPr>
            <a:cxnSpLocks/>
          </p:cNvCxnSpPr>
          <p:nvPr/>
        </p:nvCxnSpPr>
        <p:spPr>
          <a:xfrm>
            <a:off x="2466975" y="6002752"/>
            <a:ext cx="11021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5EBC51-8AA2-DCFD-5F75-D44CFD03743A}"/>
              </a:ext>
            </a:extLst>
          </p:cNvPr>
          <p:cNvCxnSpPr>
            <a:cxnSpLocks/>
          </p:cNvCxnSpPr>
          <p:nvPr/>
        </p:nvCxnSpPr>
        <p:spPr>
          <a:xfrm>
            <a:off x="5063918" y="6002752"/>
            <a:ext cx="11021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E700E-EC7D-5DE1-749B-E15C83A6CCAF}"/>
                  </a:ext>
                </a:extLst>
              </p:cNvPr>
              <p:cNvSpPr txBox="1"/>
              <p:nvPr/>
            </p:nvSpPr>
            <p:spPr>
              <a:xfrm>
                <a:off x="2879767" y="5402826"/>
                <a:ext cx="27655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E700E-EC7D-5DE1-749B-E15C83A6C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67" y="5402826"/>
                <a:ext cx="276550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7C18C-1F18-1670-BCDB-99B90DD355D5}"/>
                  </a:ext>
                </a:extLst>
              </p:cNvPr>
              <p:cNvSpPr txBox="1"/>
              <p:nvPr/>
            </p:nvSpPr>
            <p:spPr>
              <a:xfrm>
                <a:off x="5470832" y="5402826"/>
                <a:ext cx="27655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7C18C-1F18-1670-BCDB-99B90DD3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32" y="5402826"/>
                <a:ext cx="276550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2BEE600-A866-D666-297E-79F5BBE9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" grpId="0"/>
      <p:bldP spid="9" grpId="0"/>
      <p:bldP spid="25" grpId="0"/>
      <p:bldP spid="26" grpId="0"/>
      <p:bldP spid="41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D6763-8E36-524A-B3CB-3C1A4847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Időzítő értékek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1052775" y="1510229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7300144" y="1497551"/>
            <a:ext cx="445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2521639" y="1682217"/>
            <a:ext cx="4778505" cy="1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4760850" y="13120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23546" y="4243530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4243530"/>
                <a:ext cx="2990852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4273532" y="4265651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32" y="4265651"/>
                <a:ext cx="1524000" cy="566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586663" y="4364332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hu-H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663" y="4364332"/>
                <a:ext cx="29289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5797532" y="4548998"/>
            <a:ext cx="17891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6612589" y="35491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28695" y="3136122"/>
            <a:ext cx="545307" cy="4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17389" y="3136122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55F0437-18F7-7BDC-96C0-00AD6848C9B7}"/>
              </a:ext>
            </a:extLst>
          </p:cNvPr>
          <p:cNvSpPr txBox="1"/>
          <p:nvPr/>
        </p:nvSpPr>
        <p:spPr>
          <a:xfrm>
            <a:off x="2583389" y="2432284"/>
            <a:ext cx="16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Inverz függvény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E909CA-5150-D63F-AC67-4EA1C0D5E25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3014398" y="4548998"/>
            <a:ext cx="12591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E6B1DA3-7C44-70AF-61A0-FE433468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21" grpId="0"/>
      <p:bldP spid="23" grpId="0"/>
      <p:bldP spid="25" grpId="0"/>
      <p:bldP spid="26" grpId="0"/>
      <p:bldP spid="28" grpId="0"/>
      <p:bldP spid="31" grpId="0" animBg="1"/>
      <p:bldP spid="35" grpId="0"/>
      <p:bldP spid="37" grpId="0"/>
      <p:bldP spid="51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Trigonometrikus függvény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8197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69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6F6A36-3446-26AB-D3B3-20C4D163F58F}"/>
              </a:ext>
            </a:extLst>
          </p:cNvPr>
          <p:cNvSpPr/>
          <p:nvPr/>
        </p:nvSpPr>
        <p:spPr>
          <a:xfrm>
            <a:off x="1160206" y="2222090"/>
            <a:ext cx="737420" cy="344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EF8AF-0AAB-D970-1595-F7942913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(</a:t>
              </a:r>
              <a:r>
                <a:rPr lang="hu-HU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timer</a:t>
              </a:r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 ARR értéke)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7" y="2431839"/>
              <a:ext cx="2477773" cy="1789975"/>
            </a:xfrm>
            <a:prstGeom prst="curvedUpArrow">
              <a:avLst>
                <a:gd name="adj1" fmla="val 25000"/>
                <a:gd name="adj2" fmla="val 39590"/>
                <a:gd name="adj3" fmla="val 25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Nem blokkoló működés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C530F-0F16-9E0D-08A6-5EE786FF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47AB-E0A3-7D2C-AF71-ED07D0FB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339-9B71-D170-8F1E-6A3FD491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AS5147U</a:t>
            </a:r>
          </a:p>
        </p:txBody>
      </p:sp>
      <p:pic>
        <p:nvPicPr>
          <p:cNvPr id="3" name="Picture 2" descr="Magnetic Encoder working Principle">
            <a:extLst>
              <a:ext uri="{FF2B5EF4-FFF2-40B4-BE49-F238E27FC236}">
                <a16:creationId xmlns:a16="http://schemas.microsoft.com/office/drawing/2014/main" id="{9F131BE3-90F5-A7E3-089B-87B6FC2F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440"/>
            <a:ext cx="5400040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1" descr="A képen szöveg, Elektronikus alkatrész, Elektrontechnika, Passzív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0138B49-739E-5CA8-FC8B-FBD9F757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52" y="3531924"/>
            <a:ext cx="3602444" cy="32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53143-7816-8058-F577-27C4041330F5}"/>
              </a:ext>
            </a:extLst>
          </p:cNvPr>
          <p:cNvSpPr txBox="1"/>
          <p:nvPr/>
        </p:nvSpPr>
        <p:spPr>
          <a:xfrm>
            <a:off x="7524988" y="1668055"/>
            <a:ext cx="3828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Abszolút </a:t>
            </a:r>
            <a:r>
              <a:rPr lang="hu-HU" dirty="0" err="1">
                <a:latin typeface="Calibri" panose="020F0502020204030204" pitchFamily="34" charset="0"/>
              </a:rPr>
              <a:t>enkóder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14 bit felbontás (0.022 </a:t>
            </a:r>
            <a:r>
              <a:rPr lang="hu-HU" dirty="0" err="1">
                <a:latin typeface="Calibri" panose="020F0502020204030204" pitchFamily="34" charset="0"/>
              </a:rPr>
              <a:t>deg</a:t>
            </a:r>
            <a:r>
              <a:rPr lang="hu-HU" dirty="0">
                <a:latin typeface="Calibri" panose="020F0502020204030204" pitchFamily="34" charset="0"/>
              </a:rPr>
              <a:t>/LSB)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SPI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Beépített hibadiagnosztika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6405-8544-A252-F44B-E32CA55F5599}"/>
              </a:ext>
            </a:extLst>
          </p:cNvPr>
          <p:cNvSpPr txBox="1"/>
          <p:nvPr/>
        </p:nvSpPr>
        <p:spPr>
          <a:xfrm>
            <a:off x="7524989" y="4449355"/>
            <a:ext cx="475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Funkcionalitások implementálása:</a:t>
            </a:r>
          </a:p>
          <a:p>
            <a:r>
              <a:rPr lang="hu-HU" dirty="0">
                <a:latin typeface="Calibri" panose="020F0502020204030204" pitchFamily="34" charset="0"/>
              </a:rPr>
              <a:t>Saját driver, HAL SPI metódusokkal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25C86B-6FAB-B76D-0C5D-E40661C4F00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439394" y="2868384"/>
            <a:ext cx="0" cy="1580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5BAE07-57A0-05B1-4BB8-74D649F4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36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 – ICM 20948</a:t>
            </a:r>
          </a:p>
        </p:txBody>
      </p:sp>
      <p:pic>
        <p:nvPicPr>
          <p:cNvPr id="5" name="Kép 2" descr="A képen Elektrontechnika, Elektronikus alkatrész, elektronika,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56E53F-86A0-81E1-724E-97D92D0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1618421"/>
            <a:ext cx="5400040" cy="433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6F015-CB6A-3425-C924-DE6C77A3B006}"/>
              </a:ext>
            </a:extLst>
          </p:cNvPr>
          <p:cNvSpPr txBox="1"/>
          <p:nvPr/>
        </p:nvSpPr>
        <p:spPr>
          <a:xfrm>
            <a:off x="6165150" y="1618421"/>
            <a:ext cx="602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Nem szükséges PCB-t terveznem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9 tengelyű gyorsulás + giroszkóp + magnetométer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Sajnos STM32 HAL driver nem volt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8526D-FB36-BE5E-8C6C-A9BC1035A079}"/>
              </a:ext>
            </a:extLst>
          </p:cNvPr>
          <p:cNvSpPr txBox="1"/>
          <p:nvPr/>
        </p:nvSpPr>
        <p:spPr>
          <a:xfrm>
            <a:off x="6165151" y="3601010"/>
            <a:ext cx="602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Egyelőre gyorsulás és giroszkóp értékek, későbbiekben kiegészíthető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469B-CD6F-6C10-5EF4-BEF9AA14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266B-6C62-53DF-96EB-65BBB5EE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3968170" y="2433799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3968170" y="2433799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Paraméterek beállítása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3968170" y="2729197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Fix tengely</a:t>
            </a:r>
          </a:p>
          <a:p>
            <a:r>
              <a:rPr lang="hu-HU" dirty="0">
                <a:latin typeface="Calibri" panose="020F0502020204030204" pitchFamily="34" charset="0"/>
              </a:rPr>
              <a:t>Követett tengely</a:t>
            </a:r>
          </a:p>
          <a:p>
            <a:r>
              <a:rPr lang="hu-HU" dirty="0">
                <a:latin typeface="Calibri" panose="020F0502020204030204" pitchFamily="34" charset="0"/>
              </a:rPr>
              <a:t>Szög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1755323" y="5164852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1755323" y="5164852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Beállás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1755323" y="5737249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6985689" y="5164852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6985689" y="5164852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6985689" y="5737249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7858942" y="2433799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7858942" y="2433799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PC vezérlés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7858942" y="3006196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77398" y="2433799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77398" y="2433799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Memória választás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77398" y="3006196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2555422" y="3582120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2555422" y="2803131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348158" y="3761613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500302" y="3947925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5786302" y="3947925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446194" y="3761613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446194" y="2803131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446194" y="3582120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2933268" y="2481276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015112" y="3190862"/>
            <a:ext cx="4571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6634573" y="2424611"/>
            <a:ext cx="9895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6634572" y="3244582"/>
            <a:ext cx="9895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2752121" y="4059793"/>
            <a:ext cx="5148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3594252" y="4057011"/>
            <a:ext cx="14414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235460" y="4517773"/>
            <a:ext cx="17760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503840" y="4307825"/>
            <a:ext cx="17760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>
                <a:latin typeface="Calibri" panose="020F0502020204030204" pitchFamily="34" charset="0"/>
              </a:rPr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4590343" y="1962763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cxnSpLocks/>
            <a:stCxn id="33" idx="5"/>
            <a:endCxn id="5" idx="0"/>
          </p:cNvCxnSpPr>
          <p:nvPr/>
        </p:nvCxnSpPr>
        <p:spPr>
          <a:xfrm>
            <a:off x="4899287" y="2271707"/>
            <a:ext cx="307895" cy="162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Kép 13" descr="A képen szöveg, kézírás, rajz, tint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0CBB45-8418-F02F-9BF8-3669BFE8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t="5757" r="2907" b="78488"/>
          <a:stretch/>
        </p:blipFill>
        <p:spPr>
          <a:xfrm>
            <a:off x="8574841" y="130398"/>
            <a:ext cx="3164527" cy="1973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0EE3D-3D28-BED9-334E-ADA42A4E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48" y="3908327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264" y="108155"/>
            <a:ext cx="4470885" cy="3161071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77" y="108155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92" y="3588775"/>
            <a:ext cx="4109957" cy="28779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32ED5-810F-13C5-FB87-4574984F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MEMS gyorsulásérzékelők manuális pozicionálása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Távolról végezhető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Gyorsabb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Jobb reprodukálhatóság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Mérnökórák ideálisabb kihasználása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75943" y="2290527"/>
            <a:ext cx="1510157" cy="1812044"/>
            <a:chOff x="4475943" y="2290527"/>
            <a:chExt cx="1510157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75943" y="3011883"/>
              <a:ext cx="1510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51" y="1825625"/>
            <a:ext cx="3508376" cy="19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utomotive MEMS Sensors">
            <a:extLst>
              <a:ext uri="{FF2B5EF4-FFF2-40B4-BE49-F238E27FC236}">
                <a16:creationId xmlns:a16="http://schemas.microsoft.com/office/drawing/2014/main" id="{ABA80DAC-3E58-E629-1320-4FD5E17A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8232214" y="4063361"/>
            <a:ext cx="3546913" cy="23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37E050-95CA-FDE8-8ECD-0F28AA52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95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01EF-506E-7E28-A5A5-44F46FA1BFFD}"/>
              </a:ext>
            </a:extLst>
          </p:cNvPr>
          <p:cNvSpPr txBox="1"/>
          <p:nvPr/>
        </p:nvSpPr>
        <p:spPr>
          <a:xfrm>
            <a:off x="186675" y="2593030"/>
            <a:ext cx="726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I2C kommunikáció – 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Driver IC metódusai, grafikus metódusok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Betűkészlet és a logika egy része MIT licensz </a:t>
            </a:r>
            <a:r>
              <a:rPr lang="hu-HU" dirty="0" err="1">
                <a:latin typeface="Calibri" panose="020F0502020204030204" pitchFamily="34" charset="0"/>
              </a:rPr>
              <a:t>github</a:t>
            </a:r>
            <a:r>
              <a:rPr lang="hu-HU" dirty="0">
                <a:latin typeface="Calibri" panose="020F0502020204030204" pitchFamily="34" charset="0"/>
              </a:rPr>
              <a:t> </a:t>
            </a:r>
            <a:r>
              <a:rPr lang="hu-HU" dirty="0" err="1">
                <a:latin typeface="Calibri" panose="020F0502020204030204" pitchFamily="34" charset="0"/>
              </a:rPr>
              <a:t>repo-ból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B627F-70DB-6641-B554-7FC3FA142921}"/>
              </a:ext>
            </a:extLst>
          </p:cNvPr>
          <p:cNvSpPr/>
          <p:nvPr/>
        </p:nvSpPr>
        <p:spPr>
          <a:xfrm>
            <a:off x="186675" y="4313867"/>
            <a:ext cx="5318449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" panose="020F0502020204030204" pitchFamily="34" charset="0"/>
              </a:rPr>
              <a:t>Buffer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35C9A-F311-939A-FFBF-4B3753C49F06}"/>
              </a:ext>
            </a:extLst>
          </p:cNvPr>
          <p:cNvSpPr/>
          <p:nvPr/>
        </p:nvSpPr>
        <p:spPr>
          <a:xfrm>
            <a:off x="6780308" y="4313867"/>
            <a:ext cx="531844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OLED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3DB2-02FB-33C1-383B-A90024F58D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505124" y="5052531"/>
            <a:ext cx="1275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B4A59-FCF4-4EB0-6BA1-B3AA6C09D00F}"/>
              </a:ext>
            </a:extLst>
          </p:cNvPr>
          <p:cNvSpPr txBox="1"/>
          <p:nvPr/>
        </p:nvSpPr>
        <p:spPr>
          <a:xfrm>
            <a:off x="5505124" y="4406200"/>
            <a:ext cx="13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Bitmap kirajzolása</a:t>
            </a:r>
          </a:p>
        </p:txBody>
      </p:sp>
      <p:pic>
        <p:nvPicPr>
          <p:cNvPr id="13" name="Kép 1">
            <a:extLst>
              <a:ext uri="{FF2B5EF4-FFF2-40B4-BE49-F238E27FC236}">
                <a16:creationId xmlns:a16="http://schemas.microsoft.com/office/drawing/2014/main" id="{00F7CFFB-CE01-4FC6-E31E-2FA9F9A4E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51495" r="37733" b="41570"/>
          <a:stretch/>
        </p:blipFill>
        <p:spPr bwMode="auto">
          <a:xfrm>
            <a:off x="4486144" y="102723"/>
            <a:ext cx="7612613" cy="17516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DB21E-4B2A-EDC6-8984-9D272BAE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0887-D8EB-98BC-FF25-BA71C387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81" y="501650"/>
            <a:ext cx="3744831" cy="382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3859-9A07-A0E8-8EFB-BEBC951E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" y="1275159"/>
            <a:ext cx="2932402" cy="372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3EBA2-21BA-D197-6D07-97E3E95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67" y="2580476"/>
            <a:ext cx="3802436" cy="3775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BFB05-DCE6-9CA6-6EB7-20A03A830B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0"/>
          <a:stretch/>
        </p:blipFill>
        <p:spPr bwMode="auto">
          <a:xfrm rot="5400000">
            <a:off x="8804251" y="-814421"/>
            <a:ext cx="2381852" cy="417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47B29-EE24-4B83-8978-527495146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626" y="4627580"/>
            <a:ext cx="4920345" cy="17287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00128-031F-8325-8E39-48346319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35A2-16E2-45EB-3137-B7F31DD9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D47D-96A2-EC86-E0A2-2027416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pic>
        <p:nvPicPr>
          <p:cNvPr id="8" name="Kép 1">
            <a:extLst>
              <a:ext uri="{FF2B5EF4-FFF2-40B4-BE49-F238E27FC236}">
                <a16:creationId xmlns:a16="http://schemas.microsoft.com/office/drawing/2014/main" id="{AD50F00B-0650-A491-8B95-26194CC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34" y="75772"/>
            <a:ext cx="5929966" cy="3820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17113-C12D-9B14-7FA4-CDE75D46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70718" y="3484201"/>
            <a:ext cx="2934712" cy="381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378B-5346-FC99-E4F8-0D0B8B4AD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627"/>
            <a:ext cx="4096139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BBA0-D9EB-AD3E-858B-5205E4C8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66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622-66C5-55CC-58F4-FC816790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F761-F56D-F4F4-80D8-A7C83F01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 24LC512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8D429-A30B-207A-9CD1-E0C50B91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3965549"/>
            <a:ext cx="5122578" cy="235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BD218-E3DF-C137-942E-3B75DEAE9C27}"/>
              </a:ext>
            </a:extLst>
          </p:cNvPr>
          <p:cNvSpPr txBox="1"/>
          <p:nvPr/>
        </p:nvSpPr>
        <p:spPr>
          <a:xfrm>
            <a:off x="50057" y="2076772"/>
            <a:ext cx="5309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Miért pont ez?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Használtam már korábbi projektekhez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Saját driverrel intuitív kulcs-érték típusú adattárolás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Elegendő tárhely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8925-93D4-FFF0-7528-15714EA83D99}"/>
              </a:ext>
            </a:extLst>
          </p:cNvPr>
          <p:cNvSpPr txBox="1"/>
          <p:nvPr/>
        </p:nvSpPr>
        <p:spPr>
          <a:xfrm>
            <a:off x="50057" y="1122549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Előre beállított pozíciók mentése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97D08-F010-7401-B2C5-77C86B64D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t="64958" r="42875" b="7314"/>
          <a:stretch/>
        </p:blipFill>
        <p:spPr bwMode="auto">
          <a:xfrm rot="5400000">
            <a:off x="471659" y="3738711"/>
            <a:ext cx="2140133" cy="28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D437C-DA2A-8407-BC8C-A6A3CB1BF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1" y="1595961"/>
            <a:ext cx="5122578" cy="16615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21EA6-34F0-C64D-7BE0-409D7203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29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mottó: bővíthetőség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016D-4220-B820-B0D6-AB1860A0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7392027" y="1801367"/>
            <a:ext cx="6344682" cy="32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3BBA-5889-47CC-BAE9-61332EE2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" y="970627"/>
            <a:ext cx="8214639" cy="58085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1BC85-55BE-F78F-4703-CD1ABF5A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8775-02ED-5DE8-814F-7E1E7FF7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5C3A-CD06-C263-4586-85E4146C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- Táp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92E31-9537-FCDB-2398-C60477E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0" y="1069924"/>
            <a:ext cx="6270171" cy="363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8B8AC-914B-245A-8252-A4A540D6F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70" y="877378"/>
            <a:ext cx="5601530" cy="4749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08BA7-FB2D-8FAE-9531-2AD3545D3CA3}"/>
              </a:ext>
            </a:extLst>
          </p:cNvPr>
          <p:cNvSpPr txBox="1"/>
          <p:nvPr/>
        </p:nvSpPr>
        <p:spPr>
          <a:xfrm>
            <a:off x="160150" y="5164995"/>
            <a:ext cx="6131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24V	-	motorok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5V	-	mikrokontroller és numerikus billentyűzet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3.3V	-	minden más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AB8E-944D-0E37-ED21-AD4E9199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05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4695-A1F5-853C-224C-88AEFA0E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6787-49E9-25E3-2210-268DD66D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- Vészkapcsoló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55AC5-F598-0694-D085-237C3DC2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0886" r="67007" b="2956"/>
          <a:stretch/>
        </p:blipFill>
        <p:spPr>
          <a:xfrm>
            <a:off x="5679968" y="1325562"/>
            <a:ext cx="6402214" cy="5292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FFC79-EB16-5871-0176-A9870E26478B}"/>
              </a:ext>
            </a:extLst>
          </p:cNvPr>
          <p:cNvSpPr txBox="1"/>
          <p:nvPr/>
        </p:nvSpPr>
        <p:spPr>
          <a:xfrm>
            <a:off x="0" y="1325563"/>
            <a:ext cx="41803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Úgy mértem fel, ezeknek kell hely: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Vészkapcsoló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Dőléskapcsoló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Ajtókapcsoló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Továbbá szoftveresen is lehessen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Mikrovezérlő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Illetve a bővíthetőséget szem előtt tartva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+1 további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E48A-893A-9FAA-F0D4-6412ABBD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9" t="79666" r="48053" b="7571"/>
          <a:stretch/>
        </p:blipFill>
        <p:spPr>
          <a:xfrm>
            <a:off x="265197" y="4725883"/>
            <a:ext cx="3649980" cy="18497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16D0-7880-8693-9C61-F6E6A656C358}"/>
              </a:ext>
            </a:extLst>
          </p:cNvPr>
          <p:cNvSpPr/>
          <p:nvPr/>
        </p:nvSpPr>
        <p:spPr>
          <a:xfrm>
            <a:off x="428625" y="5749290"/>
            <a:ext cx="1281113" cy="128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3C35E-D875-F312-F5A3-F26D1F35A815}"/>
              </a:ext>
            </a:extLst>
          </p:cNvPr>
          <p:cNvSpPr txBox="1"/>
          <p:nvPr/>
        </p:nvSpPr>
        <p:spPr>
          <a:xfrm>
            <a:off x="0" y="4356551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Közvetlenül a motorvezérlőkhöz kötve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48A46-F0D4-8ECE-2099-ECB57430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4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A4C8-A436-B53D-766E-71728A21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8372-E220-5B1B-4195-3E0169FA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1161B-6A48-A981-5A12-F3E901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7" y="986150"/>
            <a:ext cx="3374314" cy="550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EE0A2-D77E-CE1D-C521-68C8FAEA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76" y="986150"/>
            <a:ext cx="8104469" cy="53557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CB14D-0F64-76AC-68F9-0636F45E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8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682D-DCCE-1C5F-7D51-0EE3A40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D638-7066-5A11-14EB-CED7CA9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SPI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sniffer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C6E21-3BD4-4835-D651-3294F83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6" y="1321259"/>
            <a:ext cx="7983794" cy="54236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1F6D-4A29-DAA0-27DF-F891C0CD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8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8701-F096-F37C-6508-ED8E267D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Összefoglaló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2A1358-9812-69B4-BADE-90BC8AD2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3910"/>
            <a:ext cx="5739619" cy="4264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Elvégzett feladatok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Eszköz megtervezése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driverjei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NYÁK tervek</a:t>
            </a:r>
          </a:p>
          <a:p>
            <a:endParaRPr lang="hu-H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17583E7-B4C8-0216-649C-F3C334968D16}"/>
              </a:ext>
            </a:extLst>
          </p:cNvPr>
          <p:cNvSpPr txBox="1">
            <a:spLocks/>
          </p:cNvSpPr>
          <p:nvPr/>
        </p:nvSpPr>
        <p:spPr>
          <a:xfrm>
            <a:off x="6452381" y="2593910"/>
            <a:ext cx="5739619" cy="426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Hátralévő feladatok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Mechanikai tervezés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végső integrációja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Élesztés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8716A-D38C-FAEB-8ABE-51664CAA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04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57575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Specifikációk/elvárások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egymásra merőleges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tengely mentén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legyen képes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forgatni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 mért szenzort, tengelyenként egy teljes elfordulásra legyen képes!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(legalább egy) mért szenzor és a szenzort kezelő külső mérőeszköz (SPI-Simulyzer) között a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forgatás során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biztosítva legyen a folytonos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kommunikációs kapcsolat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Háromtengelyes gyorsulásmérő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szenzor bármely tengelyét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lehessen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pozícionálni a gravitációs térhez képest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mért szenzor pozíciója egy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referenciaszenzorral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legyen visszamérve!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mérőeszköz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minél kevesebb mechanikus zaj</a:t>
            </a:r>
            <a:r>
              <a:rPr lang="hu-HU" b="1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jal </a:t>
            </a:r>
            <a:r>
              <a:rPr lang="hu-HU" dirty="0">
                <a:ea typeface="Calibri" panose="020F0502020204030204" pitchFamily="34" charset="0"/>
                <a:cs typeface="Calibri" panose="020F0502020204030204" pitchFamily="34" charset="0"/>
              </a:rPr>
              <a:t>terhelje  a mérést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eszköz mindkét tengelyen legalább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0.5° beállási pontosság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 rendelkezzen!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Külső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 nélkül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 az eszköz!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mérőeszköz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számítógépről is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Feleljen meg alapvető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biztonságtechnikai megfontolások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nak!</a:t>
            </a: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0598C-44AA-DAF9-D636-66DCC207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042715-8F45-1AC4-0130-0841A400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D32499-1F19-DD1D-5CD5-A2AAE105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7" name="Picture 4" descr="Vállalatunk | A Bosch Magyarországon">
            <a:extLst>
              <a:ext uri="{FF2B5EF4-FFF2-40B4-BE49-F238E27FC236}">
                <a16:creationId xmlns:a16="http://schemas.microsoft.com/office/drawing/2014/main" id="{8B16708D-9704-0C1F-DEAD-48C8AB23D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63394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41E37-8203-483A-F6C8-0CCE9D9A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2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5602-B9EB-D61E-51C5-056B084D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AB73-180D-AEB6-2FCA-E6220583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- I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E41764B-044E-307D-14F3-846ED0D9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1024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Megoldható lenne-e a feladat szervomotorok segítségével léptetőmotorok helyett? Milyen előnyökkel vagy hátrányokkal járna?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876C2A1-686D-2570-7247-A4ED36787E95}"/>
              </a:ext>
            </a:extLst>
          </p:cNvPr>
          <p:cNvSpPr txBox="1">
            <a:spLocks/>
          </p:cNvSpPr>
          <p:nvPr/>
        </p:nvSpPr>
        <p:spPr>
          <a:xfrm>
            <a:off x="0" y="2749450"/>
            <a:ext cx="12192000" cy="41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Igen, megoldható lenne szervomotorokkal is. Azért választottam léptetőmotort, mert fontos a felvett pozíció tartása. A léptetőmotorok működésükből adódóan rendelkeznek nulla szögsebesség esetén is nyomatékkal.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Szervo motor esetén megoldandó probléma lehetett volna a motor rángatása.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Szervo előnye lenne: decentralizált pozicionálás – kisebb számítási igény.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DAD75-C609-CA04-E5B0-1F8FAD29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9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7FA4-18C4-8F12-98C6-511E3617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A178-DF0F-FB5A-2DB1-9B4E20E8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– II.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E6D19621-4929-79BB-D55F-354C8894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léptetőmotorok irányításának módja nyílt hatásláncú, de a pozíciót a mágneses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enkóderek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visszamérik. Mi történik, ha a vezérlésben hibát detektálunk? Hogyan van felhasználva a visszamért pozíció?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123279-BAD4-46F5-2709-191954514555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Amennyiben pozicionálás közben lépéstévesztésből adódóan a végpozíció eltér az előírttól, a különbséggel korrigálni kell a pozícionálást. Ha ez nem történne meg, az esetleges lépéstévesztésből származó hibák felhalmozódhatnának.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ACB7E-FFF3-7F89-22A6-5A42C948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1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9748-D6CF-979D-86FE-9AD5C49B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252-6202-CB4D-BA2C-D9647624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– III.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C9A4692-F87B-09F4-A0BD-B4D58D23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ea typeface="Calibri" panose="020F0502020204030204" pitchFamily="34" charset="0"/>
                <a:cs typeface="Calibri" panose="020F0502020204030204" pitchFamily="34" charset="0"/>
              </a:rPr>
              <a:t>Mérés ismétléséhez az eszköz csak pozíciót képes tárolni, vagy alkalmas lehet több pozíciót, vagy mérési folyamatot is reprodukálni?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0B9FC2-599B-F2BD-1F1D-0A09C912A402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Mivel számítógépről is vezérelhető lesz az eszköz, leg egyszerűbben ez egy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szkriptelő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nyelvvel (pl. Python) valósítható meg.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4CF0C-0205-FBF5-04C8-C60C8D5A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08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Szükséges modulok és rendszerdiagram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E2BC3-E7F0-AF36-B69D-CF7B7CB9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28807" y="2626224"/>
            <a:ext cx="2024142" cy="3730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237612" y="2000724"/>
            <a:ext cx="3907639" cy="435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742840" y="433061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207968" y="939874"/>
            <a:ext cx="5800725" cy="541647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874242" y="357479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</a:t>
              </a:r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8407669" y="2970718"/>
            <a:ext cx="2864784" cy="590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Mérőasztal</a:t>
            </a:r>
          </a:p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428465" y="96065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SPI-</a:t>
            </a:r>
            <a:r>
              <a:rPr lang="hu-H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simulyzer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984608" y="388313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enkóder</a:t>
              </a:r>
              <a:endPara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8304964" y="4433887"/>
            <a:ext cx="679647" cy="1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840061" y="3561203"/>
            <a:ext cx="2" cy="3219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255002" y="245010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230078" y="308947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230078" y="537562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230078" y="429950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490323" y="366782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479222" y="484465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5352515" y="1324583"/>
            <a:ext cx="3558736" cy="2055907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221469" y="1730264"/>
            <a:ext cx="2873906" cy="260035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743316" y="311764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441705" y="236456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700098" y="396559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700098" y="455193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71233" y="4695637"/>
            <a:ext cx="1760506" cy="679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66982" y="3617463"/>
            <a:ext cx="1875857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586868" y="4551937"/>
            <a:ext cx="115597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667768" y="533473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221469" y="477325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186204" y="2627810"/>
            <a:ext cx="179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237608" y="2002360"/>
            <a:ext cx="39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721409" y="1012369"/>
            <a:ext cx="282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816611" y="96065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740661" y="132458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778636" y="1688510"/>
            <a:ext cx="1078470" cy="263223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1"/>
          </p:cNvCxnSpPr>
          <p:nvPr/>
        </p:nvCxnSpPr>
        <p:spPr>
          <a:xfrm rot="5400000" flipH="1" flipV="1">
            <a:off x="5427494" y="503108"/>
            <a:ext cx="1621483" cy="6033533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5053287" y="302788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  <a:stCxn id="19" idx="1"/>
            <a:endCxn id="4" idx="2"/>
          </p:cNvCxnSpPr>
          <p:nvPr/>
        </p:nvCxnSpPr>
        <p:spPr>
          <a:xfrm rot="5400000" flipH="1">
            <a:off x="6270902" y="1723825"/>
            <a:ext cx="519725" cy="6618592"/>
          </a:xfrm>
          <a:prstGeom prst="curvedConnector3">
            <a:avLst>
              <a:gd name="adj1" fmla="val -17912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166074-36B5-A10B-D306-84AAF78744A1}"/>
              </a:ext>
            </a:extLst>
          </p:cNvPr>
          <p:cNvSpPr txBox="1"/>
          <p:nvPr/>
        </p:nvSpPr>
        <p:spPr>
          <a:xfrm>
            <a:off x="-1554" y="-10227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Rendszerdiagram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DAB539-87CC-3BCB-3693-A318B2FD081D}"/>
              </a:ext>
            </a:extLst>
          </p:cNvPr>
          <p:cNvSpPr/>
          <p:nvPr/>
        </p:nvSpPr>
        <p:spPr>
          <a:xfrm>
            <a:off x="4173069" y="2675087"/>
            <a:ext cx="1340311" cy="3892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 SNIFFER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649265-E064-D318-281E-3E42618B7C7D}"/>
              </a:ext>
            </a:extLst>
          </p:cNvPr>
          <p:cNvSpPr/>
          <p:nvPr/>
        </p:nvSpPr>
        <p:spPr>
          <a:xfrm>
            <a:off x="2669284" y="2665081"/>
            <a:ext cx="1340311" cy="5177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E801D80B-2D18-A970-11CA-331A61EA86F5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3376680" y="1651270"/>
            <a:ext cx="976571" cy="1051050"/>
          </a:xfrm>
          <a:prstGeom prst="curvedConnector3">
            <a:avLst>
              <a:gd name="adj1" fmla="val 21809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CA1F181F-46EA-24A5-251B-9760B66418F7}"/>
              </a:ext>
            </a:extLst>
          </p:cNvPr>
          <p:cNvCxnSpPr>
            <a:cxnSpLocks/>
          </p:cNvCxnSpPr>
          <p:nvPr/>
        </p:nvCxnSpPr>
        <p:spPr>
          <a:xfrm rot="5400000">
            <a:off x="2628262" y="3603460"/>
            <a:ext cx="1132093" cy="28151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A8CD2EF-3701-F8FE-A61E-FEBB0DEE9CDC}"/>
              </a:ext>
            </a:extLst>
          </p:cNvPr>
          <p:cNvSpPr txBox="1"/>
          <p:nvPr/>
        </p:nvSpPr>
        <p:spPr>
          <a:xfrm>
            <a:off x="5025916" y="248616"/>
            <a:ext cx="7003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Soros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899AE5-0702-85FE-99F5-A25ED9A03268}"/>
              </a:ext>
            </a:extLst>
          </p:cNvPr>
          <p:cNvSpPr txBox="1"/>
          <p:nvPr/>
        </p:nvSpPr>
        <p:spPr>
          <a:xfrm>
            <a:off x="6064950" y="248616"/>
            <a:ext cx="48282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I2C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538847-31FA-09F1-C057-36EBA291DBDC}"/>
              </a:ext>
            </a:extLst>
          </p:cNvPr>
          <p:cNvSpPr txBox="1"/>
          <p:nvPr/>
        </p:nvSpPr>
        <p:spPr>
          <a:xfrm>
            <a:off x="6877897" y="248616"/>
            <a:ext cx="46679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SPI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65E5AD-A032-24D2-5DC1-F9D8FDBD9C36}"/>
              </a:ext>
            </a:extLst>
          </p:cNvPr>
          <p:cNvSpPr txBox="1"/>
          <p:nvPr/>
        </p:nvSpPr>
        <p:spPr>
          <a:xfrm>
            <a:off x="7670005" y="248616"/>
            <a:ext cx="415966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Lépés impulzusok/modulált tápfeszültség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CD9C1D-21F8-0DEF-8FEA-F9993E07BBB9}"/>
              </a:ext>
            </a:extLst>
          </p:cNvPr>
          <p:cNvSpPr/>
          <p:nvPr/>
        </p:nvSpPr>
        <p:spPr>
          <a:xfrm>
            <a:off x="8911251" y="3243293"/>
            <a:ext cx="1857620" cy="27439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Mért szenzor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411C809-5D2C-24DB-03D9-E726F4BE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6F55-1035-7877-DC5F-C3D4295E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A0E-AC98-85B1-86F5-47497013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megvalósítása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2404479" y="4285168"/>
            <a:ext cx="3042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Deszkamodell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Funkcionalitás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ellenőtzése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6885730" y="4562167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Nyomtatott áramkör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EBC8CD-0718-71AD-BE75-0D90C05301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47071" y="4746833"/>
            <a:ext cx="143865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2F0BF-5B43-0CE5-7DEE-93E3F0B0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90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47F-8456-50CE-581E-6BF79212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BF3C-1856-E3F1-7A6B-0F43F5E3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Mikrovezérlő – STM32F767ZI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4670-D349-5A60-CDB8-DD41AD1F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30" y="2539847"/>
            <a:ext cx="3415380" cy="28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0DC4-E121-FF74-E65F-852A5148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71" y="1366200"/>
            <a:ext cx="3977662" cy="522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9BDA6-C626-4230-0B5F-F2FA990BF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"/>
          <a:stretch/>
        </p:blipFill>
        <p:spPr>
          <a:xfrm>
            <a:off x="565356" y="1594909"/>
            <a:ext cx="3326581" cy="47686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058F-B083-473F-39C2-C640C7F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6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0 szögsebességnél 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Pontos </a:t>
            </a:r>
            <a:r>
              <a:rPr lang="hu-HU" dirty="0" err="1">
                <a:latin typeface="Calibri" panose="020F0502020204030204" pitchFamily="34" charset="0"/>
              </a:rPr>
              <a:t>pozícionálhatóság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338139" y="3851455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Léptetőmotor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EC620-C7E3-8ED5-125A-06B2CCF2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77" y="2431204"/>
            <a:ext cx="5761703" cy="43212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F1578B-1231-9F34-C28A-599E0C4BD13B}"/>
              </a:ext>
            </a:extLst>
          </p:cNvPr>
          <p:cNvCxnSpPr>
            <a:cxnSpLocks/>
          </p:cNvCxnSpPr>
          <p:nvPr/>
        </p:nvCxnSpPr>
        <p:spPr>
          <a:xfrm>
            <a:off x="682959" y="2525892"/>
            <a:ext cx="0" cy="1325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F2F23-4AC0-0C24-2CB7-BEF74CECD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9" t="60724" r="48140" b="2959"/>
          <a:stretch/>
        </p:blipFill>
        <p:spPr>
          <a:xfrm>
            <a:off x="8997792" y="2525892"/>
            <a:ext cx="3132295" cy="42265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8F67C-078F-0011-72D8-1ED0605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[</a:t>
                </a:r>
                <a:r>
                  <a:rPr lang="hu-HU" dirty="0" err="1">
                    <a:latin typeface="Calibri" panose="020F0502020204030204" pitchFamily="34" charset="0"/>
                  </a:rPr>
                  <a:t>rad</a:t>
                </a:r>
                <a:r>
                  <a:rPr lang="hu-HU" dirty="0">
                    <a:latin typeface="Calibri" panose="020F050202020403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blipFill>
                <a:blip r:embed="rId5"/>
                <a:stretch>
                  <a:fillRect l="-8197" t="-5109" r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szögelfordulás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1024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/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/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9577-7870-1DB0-AAB0-AC8F4DAE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Widescreen</PresentationFormat>
  <Paragraphs>259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Office Theme</vt:lpstr>
      <vt:lpstr>KÉT TENGELYŰ FORGÓASZTAL TERVEZÉSE GYORSULÁSMÉRŐ SZENZOROK KARAKTERIZÁLÁSÁHOZ </vt:lpstr>
      <vt:lpstr>A megoldandó probléma</vt:lpstr>
      <vt:lpstr>Specifikációk/elvárások</vt:lpstr>
      <vt:lpstr>Szükséges modulok és rendszerdiagram</vt:lpstr>
      <vt:lpstr>PowerPoint Presentation</vt:lpstr>
      <vt:lpstr>Modulok megvalósítása</vt:lpstr>
      <vt:lpstr>Mikrovezérlő – STM32F767ZI</vt:lpstr>
      <vt:lpstr>Motorok</vt:lpstr>
      <vt:lpstr>Léptetőmotorok vezérlése</vt:lpstr>
      <vt:lpstr>VIGYÁZAT!</vt:lpstr>
      <vt:lpstr>Sebességprofil</vt:lpstr>
      <vt:lpstr>Kihívások, megoldások – Időzítő értékek</vt:lpstr>
      <vt:lpstr>Kihívások, megoldások – Trigonometrikus függvény</vt:lpstr>
      <vt:lpstr>Kihívások, megoldások – Nem blokkoló működés</vt:lpstr>
      <vt:lpstr>Enkóder – AS5147U</vt:lpstr>
      <vt:lpstr>Referenciaszenzor – ICM 20948</vt:lpstr>
      <vt:lpstr>Kezelőfelület</vt:lpstr>
      <vt:lpstr>PowerPoint Presentation</vt:lpstr>
      <vt:lpstr>Kijelző</vt:lpstr>
      <vt:lpstr>Kijelző</vt:lpstr>
      <vt:lpstr>Gombok</vt:lpstr>
      <vt:lpstr>Numerikus billentyűzet</vt:lpstr>
      <vt:lpstr>EEPROM 24LC512</vt:lpstr>
      <vt:lpstr>Alaplap – mottó: bővíthetőség</vt:lpstr>
      <vt:lpstr>Alaplap - Táp</vt:lpstr>
      <vt:lpstr>Alaplap - Vészkapcsoló</vt:lpstr>
      <vt:lpstr>Alaplap – Trigger interface</vt:lpstr>
      <vt:lpstr>Alaplap – SPI sniffer</vt:lpstr>
      <vt:lpstr>Összefoglaló</vt:lpstr>
      <vt:lpstr>Köszönöm a figyelmet!</vt:lpstr>
      <vt:lpstr>Bírálói kérdések - I</vt:lpstr>
      <vt:lpstr>Bírálói kérdések – II.</vt:lpstr>
      <vt:lpstr>Bírálói kérdések – III.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31</cp:revision>
  <dcterms:created xsi:type="dcterms:W3CDTF">2026-01-12T07:30:35Z</dcterms:created>
  <dcterms:modified xsi:type="dcterms:W3CDTF">2026-01-20T15:54:54Z</dcterms:modified>
</cp:coreProperties>
</file>